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2A19AB-37CD-4C48-9AEC-57CD3B9144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2138C5-9F22-4CCF-9DCD-5E73291D5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54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4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7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5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5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2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2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5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4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7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3E43-50E7-4251-AFC9-D4F1DE49CD43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2955-78AF-4EB6-943F-3085042E9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How atoms combine to form molecules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31473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1472" y="957943"/>
            <a:ext cx="67125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1a. </a:t>
            </a:r>
            <a:r>
              <a:rPr lang="en-US" sz="3200" b="1" dirty="0"/>
              <a:t>Atoms are made of: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Protons &amp; neutrons (in the nucleus)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Surrounded by electrons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10" name="Picture 7" descr="c-atom_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60" y="3200400"/>
            <a:ext cx="402336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0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/>
              <a:t>Organic Compounds (part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Proteins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914400"/>
            <a:ext cx="708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7c. Humans have about 2,000 different proteins all made from different combinations of 20 amino acids.</a:t>
            </a:r>
          </a:p>
          <a:p>
            <a:endParaRPr lang="en-US" sz="3200" dirty="0"/>
          </a:p>
        </p:txBody>
      </p:sp>
      <p:pic>
        <p:nvPicPr>
          <p:cNvPr id="2050" name="Picture 2" descr="http://www.whitetigernaturalmedicine.com/wp-content/uploads/2012/02/Amino-Acid-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82" y="2474090"/>
            <a:ext cx="3371850" cy="430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29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/>
              <a:t>Organic Compounds (part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 Nucleic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Acids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914400"/>
            <a:ext cx="7086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8a. Contain all the instructions for cell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growth and repair.</a:t>
            </a:r>
          </a:p>
          <a:p>
            <a:endParaRPr lang="en-US" sz="3200" dirty="0"/>
          </a:p>
          <a:p>
            <a:r>
              <a:rPr lang="en-US" sz="3200" dirty="0" smtClean="0"/>
              <a:t>8b. 2 important types: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Deoxyribonucleic Acid (DNA)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Ribonucleic Acid (RNA)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/>
          </a:p>
          <a:p>
            <a:r>
              <a:rPr lang="en-US" sz="3200" dirty="0" smtClean="0"/>
              <a:t>8c. DNA controls heredity (the passage of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genes to offspring)</a:t>
            </a:r>
          </a:p>
          <a:p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1410460" cy="329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93096"/>
            <a:ext cx="1204913" cy="2221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64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/>
              <a:t>Organic Compounds (part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25146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8. Nucleic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Acids</a:t>
            </a:r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53386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907330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8d. Nucleic acids are made of smaller units called nucleotides.</a:t>
            </a:r>
          </a:p>
          <a:p>
            <a:endParaRPr lang="en-US" sz="3200" dirty="0"/>
          </a:p>
          <a:p>
            <a:r>
              <a:rPr lang="en-US" sz="3200" dirty="0" smtClean="0"/>
              <a:t>8e. Atoms involved in building nucleotides: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Carbon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Hydrogen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Oxygen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Nitrogen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Phosphorus</a:t>
            </a:r>
          </a:p>
          <a:p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1410460" cy="329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85654"/>
            <a:ext cx="2821870" cy="356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2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smtClean="0"/>
              <a:t>Assignment: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/>
          <a:lstStyle/>
          <a:p>
            <a:pPr marL="0" indent="0">
              <a:buNone/>
            </a:pPr>
            <a:endParaRPr lang="en-US" sz="4000" b="1" dirty="0"/>
          </a:p>
          <a:p>
            <a:r>
              <a:rPr lang="en-US" sz="4000" b="1" dirty="0" smtClean="0"/>
              <a:t>Organic Compounds Worksheet</a:t>
            </a:r>
          </a:p>
          <a:p>
            <a:pPr lvl="1"/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page use “Organic Compounds” Notes</a:t>
            </a:r>
          </a:p>
          <a:p>
            <a:pPr lvl="1"/>
            <a:r>
              <a:rPr lang="en-US" sz="3600" dirty="0" smtClean="0"/>
              <a:t>Reading Questions: use attached reading.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How atoms combine to form molecules</a:t>
            </a:r>
          </a:p>
          <a:p>
            <a:pPr marL="0" indent="0">
              <a:buNone/>
            </a:pPr>
            <a:r>
              <a:rPr lang="en-US" dirty="0" smtClean="0"/>
              <a:t>(continued)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31473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1472" y="957943"/>
            <a:ext cx="67125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1b. </a:t>
            </a:r>
            <a:r>
              <a:rPr lang="en-US" sz="3200" dirty="0"/>
              <a:t>Atoms attach to one another by “sharing” electrons. This is called a </a:t>
            </a:r>
            <a:r>
              <a:rPr lang="en-US" sz="3200" b="1" dirty="0"/>
              <a:t>covalent </a:t>
            </a:r>
            <a:r>
              <a:rPr lang="en-US" sz="3200" b="1" dirty="0" smtClean="0"/>
              <a:t>bond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1c. Each </a:t>
            </a:r>
            <a:r>
              <a:rPr lang="en-US" sz="3200" dirty="0"/>
              <a:t>line between the atoms represents a covalent bond</a:t>
            </a:r>
          </a:p>
          <a:p>
            <a:r>
              <a:rPr lang="en-US" sz="3200" dirty="0" smtClean="0"/>
              <a:t>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67200"/>
            <a:ext cx="3334491" cy="209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88439"/>
            <a:ext cx="2819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2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Organic Compounds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Why is carbon so important to organic molecules?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31473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957943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2a. Contain carbon atoms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0" lvl="1"/>
            <a:r>
              <a:rPr lang="en-US" sz="3200" dirty="0" smtClean="0"/>
              <a:t>3a. </a:t>
            </a:r>
            <a:r>
              <a:rPr lang="en-US" sz="3200" dirty="0"/>
              <a:t>Carbon atoms can bond with themselves, over and over again to form long chains.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4419600"/>
            <a:ext cx="6501715" cy="178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24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Cells are made from four different organic molecules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31473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957943"/>
            <a:ext cx="6172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4a. Lipids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4b. Carbohydrates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4c. Proteins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4d. Nucleic Acids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267200" y="10668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638800" y="25908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533900" y="4014485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7" descr="cp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71585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257" y="762000"/>
            <a:ext cx="85578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043" y="1936593"/>
            <a:ext cx="1645444" cy="173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encrypted-tbn2.google.com/images?q=tbn:ANd9GcR5bcXiGlayKOo8lAF238kUkv3_73TShzPc1IOI81xLK2wzL6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95485"/>
            <a:ext cx="19240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341256" y="5486400"/>
            <a:ext cx="2050143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0" y="957943"/>
            <a:ext cx="74676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5a. </a:t>
            </a:r>
            <a:r>
              <a:rPr lang="en-US" sz="3200" b="1" dirty="0" smtClean="0"/>
              <a:t>Includes: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Fats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Waxes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Steroids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Phospholipids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5b. </a:t>
            </a:r>
            <a:r>
              <a:rPr lang="en-US" sz="3200" b="1" dirty="0"/>
              <a:t>Cells use lipids to: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Build membranes &amp; protective layers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Store energy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/>
              <a:t>Communicate between parts of the cell</a:t>
            </a:r>
          </a:p>
          <a:p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4058"/>
            <a:ext cx="1647370" cy="164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1676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Lipids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encrypted-tbn3.google.com/images?q=tbn:ANd9GcTjVoZR8zOMtykxRbtn8YdiIU7np94ecyRx5zFPBPZfj7QyEfgrf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36" y="1075850"/>
            <a:ext cx="1638300" cy="13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encrypted-tbn3.google.com/images?q=tbn:ANd9GcQtPtDzy6-3hI0wPxyOuE8rA8iWql2xJJKqzddzvyKQ7-r52P4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66570"/>
            <a:ext cx="1381872" cy="149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199" y="2411428"/>
            <a:ext cx="1025152" cy="200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3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Lipids (continued)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957943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200" y="957943"/>
            <a:ext cx="6400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5c. Lipids are </a:t>
            </a:r>
            <a:r>
              <a:rPr lang="en-US" sz="3200" dirty="0"/>
              <a:t>made of long chains of carbon atoms called polymers.</a:t>
            </a:r>
          </a:p>
          <a:p>
            <a:endParaRPr lang="en-US" sz="3200" dirty="0" smtClean="0"/>
          </a:p>
          <a:p>
            <a:r>
              <a:rPr lang="en-US" sz="3200" dirty="0" smtClean="0"/>
              <a:t>5d. </a:t>
            </a:r>
            <a:r>
              <a:rPr lang="en-US" sz="3200" dirty="0"/>
              <a:t>They are </a:t>
            </a:r>
            <a:r>
              <a:rPr lang="en-US" sz="3200" b="1" dirty="0"/>
              <a:t>hydrophobic</a:t>
            </a:r>
            <a:r>
              <a:rPr lang="en-US" sz="3200" dirty="0"/>
              <a:t> which means “water </a:t>
            </a:r>
            <a:r>
              <a:rPr lang="en-US" sz="3200" dirty="0" smtClean="0"/>
              <a:t>fearing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67200"/>
            <a:ext cx="5638800" cy="155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6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5. Lipids (continued)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957943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3200" y="957943"/>
            <a:ext cx="64008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5e. </a:t>
            </a:r>
            <a:r>
              <a:rPr lang="en-US" sz="3200" b="1" dirty="0"/>
              <a:t>Phospholipids</a:t>
            </a:r>
            <a:r>
              <a:rPr lang="en-US" sz="3200" dirty="0"/>
              <a:t> are special </a:t>
            </a:r>
            <a:r>
              <a:rPr lang="en-US" sz="3200" dirty="0" smtClean="0"/>
              <a:t>lipids.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head is “polar” meaning it has a slight electric charge that attracts other “charged” molecules like water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head is called </a:t>
            </a:r>
            <a:r>
              <a:rPr lang="en-US" sz="3200" b="1" dirty="0"/>
              <a:t>hydrophilic</a:t>
            </a:r>
            <a:r>
              <a:rPr lang="en-US" sz="3200" dirty="0"/>
              <a:t> which means “water loving”</a:t>
            </a:r>
          </a:p>
          <a:p>
            <a:pPr lvl="2"/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The tails are “nonpolar” and considered </a:t>
            </a:r>
            <a:r>
              <a:rPr lang="en-US" sz="3200" b="1" dirty="0"/>
              <a:t>hydrophobic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83072"/>
            <a:ext cx="1601268" cy="313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38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3200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6. Carbohydrates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1242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24200" y="957942"/>
            <a:ext cx="60198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/>
            <a:r>
              <a:rPr lang="en-US" sz="3200" dirty="0" smtClean="0"/>
              <a:t>6a. </a:t>
            </a:r>
            <a:r>
              <a:rPr lang="en-US" sz="3200" b="1" dirty="0"/>
              <a:t>Include: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3200" dirty="0"/>
              <a:t>Sugars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3200" dirty="0"/>
              <a:t>Starches</a:t>
            </a:r>
          </a:p>
          <a:p>
            <a:pPr marL="990600" lvl="1" indent="-533400">
              <a:buFont typeface="Arial" pitchFamily="34" charset="0"/>
              <a:buChar char="•"/>
            </a:pPr>
            <a:r>
              <a:rPr lang="en-US" sz="3200" dirty="0" smtClean="0"/>
              <a:t>Cellulose</a:t>
            </a:r>
          </a:p>
          <a:p>
            <a:endParaRPr lang="en-US" sz="3200" dirty="0"/>
          </a:p>
          <a:p>
            <a:pPr marL="609600" indent="-609600"/>
            <a:r>
              <a:rPr lang="en-US" sz="3200" dirty="0" smtClean="0"/>
              <a:t>6b. </a:t>
            </a:r>
            <a:r>
              <a:rPr lang="en-US" sz="3200" b="1" dirty="0"/>
              <a:t>All carbohydrates are made of 3 elements:</a:t>
            </a:r>
          </a:p>
          <a:p>
            <a:pPr marL="1371600" lvl="2" indent="-457200">
              <a:buFontTx/>
              <a:buAutoNum type="arabicPeriod"/>
            </a:pPr>
            <a:r>
              <a:rPr lang="en-US" sz="3200" dirty="0"/>
              <a:t>Carbon (C)</a:t>
            </a:r>
          </a:p>
          <a:p>
            <a:pPr marL="1371600" lvl="2" indent="-457200">
              <a:buFontTx/>
              <a:buAutoNum type="arabicPeriod"/>
            </a:pPr>
            <a:r>
              <a:rPr lang="en-US" sz="3200" dirty="0"/>
              <a:t>Hydrogen (H)</a:t>
            </a:r>
          </a:p>
          <a:p>
            <a:pPr marL="1371600" lvl="2" indent="-457200">
              <a:buFontTx/>
              <a:buAutoNum type="arabicPeriod"/>
            </a:pPr>
            <a:r>
              <a:rPr lang="en-US" sz="3200" dirty="0"/>
              <a:t>Oxygen (O)</a:t>
            </a:r>
          </a:p>
          <a:p>
            <a:endParaRPr lang="en-US" sz="3200" dirty="0"/>
          </a:p>
          <a:p>
            <a:r>
              <a:rPr lang="en-US" sz="3200" dirty="0" smtClean="0"/>
              <a:t>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89314"/>
            <a:ext cx="15906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486" y="3418114"/>
            <a:ext cx="1524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806012"/>
            <a:ext cx="16859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37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u="sng" dirty="0" smtClean="0"/>
              <a:t>Organic Compounds (part 2)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14400"/>
            <a:ext cx="2362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7. Proteins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914400"/>
            <a:ext cx="0" cy="5943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7400" y="914400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7a. Long molecules built out of smaller molecules called </a:t>
            </a:r>
            <a:r>
              <a:rPr lang="en-US" sz="3200" b="1" dirty="0" smtClean="0"/>
              <a:t>amino acids</a:t>
            </a:r>
          </a:p>
          <a:p>
            <a:endParaRPr lang="en-US" sz="3200" b="1" dirty="0"/>
          </a:p>
          <a:p>
            <a:r>
              <a:rPr lang="en-US" sz="3200" dirty="0" smtClean="0"/>
              <a:t>7b</a:t>
            </a:r>
            <a:r>
              <a:rPr lang="en-US" sz="3200" b="1" dirty="0" smtClean="0"/>
              <a:t>. Functions: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Provide structure for cells &amp; tissues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Needed for cell growth, repair, and division.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Act as enzymes</a:t>
            </a:r>
          </a:p>
          <a:p>
            <a:endParaRPr 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4114800"/>
            <a:ext cx="3581400" cy="201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s://encrypted-tbn1.google.com/images?q=tbn:ANd9GcSrDK-werkHcpAIRwGlvOyN4IcyR8UKME8aLYD745seV7aVJed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0" y="1752600"/>
            <a:ext cx="199826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43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488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Organic Compounds</vt:lpstr>
      <vt:lpstr>Organic Compounds</vt:lpstr>
      <vt:lpstr>Organic Compounds</vt:lpstr>
      <vt:lpstr>Organic Compounds</vt:lpstr>
      <vt:lpstr>Organic Compounds</vt:lpstr>
      <vt:lpstr>Organic Compounds</vt:lpstr>
      <vt:lpstr>Organic Compounds</vt:lpstr>
      <vt:lpstr>Organic Compounds</vt:lpstr>
      <vt:lpstr>Organic Compounds (part 2)</vt:lpstr>
      <vt:lpstr>Organic Compounds (part 2)</vt:lpstr>
      <vt:lpstr>Organic Compounds (part 2)</vt:lpstr>
      <vt:lpstr>Organic Compounds (part 2)</vt:lpstr>
      <vt:lpstr>Assignment: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Natalie Hartmann</dc:creator>
  <cp:lastModifiedBy>Cherron White</cp:lastModifiedBy>
  <cp:revision>35</cp:revision>
  <cp:lastPrinted>2015-09-13T19:29:25Z</cp:lastPrinted>
  <dcterms:created xsi:type="dcterms:W3CDTF">2012-08-20T14:02:47Z</dcterms:created>
  <dcterms:modified xsi:type="dcterms:W3CDTF">2015-09-13T19:52:48Z</dcterms:modified>
</cp:coreProperties>
</file>